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5122525" cx="1069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8" roundtripDataSignature="AMtx7mhHjd90GjMZ3FTBPo8CaXni2qpq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63" orient="horz"/>
        <p:guide pos="3369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16150" y="685800"/>
            <a:ext cx="242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l-G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2216150" y="685800"/>
            <a:ext cx="242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cb4272b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10cb4272b19_0_0:notes"/>
          <p:cNvSpPr/>
          <p:nvPr>
            <p:ph idx="2" type="sldImg"/>
          </p:nvPr>
        </p:nvSpPr>
        <p:spPr>
          <a:xfrm>
            <a:off x="2216150" y="685800"/>
            <a:ext cx="2425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ιαφάνεια τίτλου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802006" y="4697787"/>
            <a:ext cx="9089390" cy="3241542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1604010" y="8569432"/>
            <a:ext cx="7485380" cy="3864645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lvl="0" algn="ctr"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9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Κατακόρυφο κείμενο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56618" y="3706645"/>
            <a:ext cx="9980167" cy="9624060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ατακόρυφος τίτλος και Κείμενο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-2637943" y="11909360"/>
            <a:ext cx="24084020" cy="2526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7780427" y="9471783"/>
            <a:ext cx="24084020" cy="7401839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Αντικείμενο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φαλίδα ενότητας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844705" y="9717626"/>
            <a:ext cx="9089390" cy="3003501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Calibri"/>
              <a:buNone/>
              <a:defRPr b="1" sz="65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844705" y="6409575"/>
            <a:ext cx="9089390" cy="3308051"/>
          </a:xfrm>
          <a:prstGeom prst="rect">
            <a:avLst/>
          </a:prstGeom>
          <a:noFill/>
          <a:ln>
            <a:noFill/>
          </a:ln>
        </p:spPr>
        <p:txBody>
          <a:bodyPr anchorCtr="0" anchor="b" bIns="73700" lIns="147425" spcFirstLastPara="1" rIns="147425" wrap="square" tIns="73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58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 sz="29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ύο περιεχόμενα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60662" y="6588099"/>
            <a:ext cx="4964263" cy="18626613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514350" lvl="0" marL="4572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•"/>
              <a:defRPr sz="4500"/>
            </a:lvl1pPr>
            <a:lvl2pPr indent="-476250" lvl="1" marL="9144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–"/>
              <a:defRPr sz="3900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412750" lvl="3" marL="1828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5703147" y="6588099"/>
            <a:ext cx="4964263" cy="18626613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514350" lvl="0" marL="4572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•"/>
              <a:defRPr sz="4500"/>
            </a:lvl1pPr>
            <a:lvl2pPr indent="-476250" lvl="1" marL="9144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–"/>
              <a:defRPr sz="3900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412750" lvl="3" marL="1828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Σύγκριση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34672" y="3385066"/>
            <a:ext cx="4724775" cy="1410734"/>
          </a:xfrm>
          <a:prstGeom prst="rect">
            <a:avLst/>
          </a:prstGeom>
          <a:noFill/>
          <a:ln>
            <a:noFill/>
          </a:ln>
        </p:spPr>
        <p:txBody>
          <a:bodyPr anchorCtr="0" anchor="b" bIns="73700" lIns="147425" spcFirstLastPara="1" rIns="147425" wrap="square" tIns="73700">
            <a:normAutofit/>
          </a:bodyPr>
          <a:lstStyle>
            <a:lvl1pPr indent="-228600" lvl="0" marL="4572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b="1" sz="3900"/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2pPr>
            <a:lvl3pPr indent="-228600" lvl="2" marL="1371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34672" y="4795800"/>
            <a:ext cx="4724775" cy="8712956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476250" lvl="0" marL="4572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12750" lvl="2" marL="1371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3pPr>
            <a:lvl4pPr indent="-38735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indent="-38735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indent="-38735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indent="-38735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indent="-38735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indent="-38735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5432100" y="3385066"/>
            <a:ext cx="4726632" cy="1410734"/>
          </a:xfrm>
          <a:prstGeom prst="rect">
            <a:avLst/>
          </a:prstGeom>
          <a:noFill/>
          <a:ln>
            <a:noFill/>
          </a:ln>
        </p:spPr>
        <p:txBody>
          <a:bodyPr anchorCtr="0" anchor="b" bIns="73700" lIns="147425" spcFirstLastPara="1" rIns="147425" wrap="square" tIns="73700">
            <a:normAutofit/>
          </a:bodyPr>
          <a:lstStyle>
            <a:lvl1pPr indent="-228600" lvl="0" marL="4572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b="1" sz="3900"/>
            </a:lvl1pPr>
            <a:lvl2pPr indent="-2286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2pPr>
            <a:lvl3pPr indent="-228600" lvl="2" marL="1371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5432100" y="4795800"/>
            <a:ext cx="4726632" cy="8712956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476250" lvl="0" marL="4572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12750" lvl="2" marL="1371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3pPr>
            <a:lvl4pPr indent="-38735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indent="-38735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indent="-38735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indent="-38735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indent="-38735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indent="-38735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Μόνο τίτλος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νή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Περιεχόμενο με λεζάντα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34671" y="602100"/>
            <a:ext cx="3518056" cy="2562428"/>
          </a:xfrm>
          <a:prstGeom prst="rect">
            <a:avLst/>
          </a:prstGeom>
          <a:noFill/>
          <a:ln>
            <a:noFill/>
          </a:ln>
        </p:spPr>
        <p:txBody>
          <a:bodyPr anchorCtr="0" anchor="b" bIns="73700" lIns="147425" spcFirstLastPara="1" rIns="147425" wrap="square" tIns="73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4180821" y="602102"/>
            <a:ext cx="5977908" cy="12906655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558800" lvl="0" marL="4572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Char char="•"/>
              <a:defRPr sz="5200"/>
            </a:lvl1pPr>
            <a:lvl2pPr indent="-514350" lvl="1" marL="9144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–"/>
              <a:defRPr sz="4500"/>
            </a:lvl2pPr>
            <a:lvl3pPr indent="-476250" lvl="2" marL="13716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3pPr>
            <a:lvl4pPr indent="-431800" lvl="3" marL="1828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4pPr>
            <a:lvl5pPr indent="-431800" lvl="4" marL="22860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»"/>
              <a:defRPr sz="3200"/>
            </a:lvl5pPr>
            <a:lvl6pPr indent="-431800" lvl="5" marL="2743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6pPr>
            <a:lvl7pPr indent="-431800" lvl="6" marL="3200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7pPr>
            <a:lvl8pPr indent="-431800" lvl="7" marL="3657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8pPr>
            <a:lvl9pPr indent="-431800" lvl="8" marL="4114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34671" y="3164531"/>
            <a:ext cx="3518056" cy="10344228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Εικόνα με λεζάντα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2095982" y="10585768"/>
            <a:ext cx="6416040" cy="1249710"/>
          </a:xfrm>
          <a:prstGeom prst="rect">
            <a:avLst/>
          </a:prstGeom>
          <a:noFill/>
          <a:ln>
            <a:noFill/>
          </a:ln>
        </p:spPr>
        <p:txBody>
          <a:bodyPr anchorCtr="0" anchor="b" bIns="73700" lIns="147425" spcFirstLastPara="1" rIns="147425" wrap="square" tIns="73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2095982" y="1351227"/>
            <a:ext cx="6416040" cy="907351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2095982" y="11835480"/>
            <a:ext cx="6416040" cy="1774795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Epanserver02\espa_14-20\26_ΔΡΑΣΕΙΣ_ΕΝΙΣΧΥΣΗΣ_ΠΡΟΒΟΛΗ\6_7_8_ΨΗΦΙΑΚΑ_ΠΟΙΟΤΙΚΟΣ\7_ΨΗΦΙΑΚΟ ΒΗΜΑ\13.ΥΠΟΧΡΕΩΣΕΙΣ_ΔΗΜΟΣΙΟΤΗΤΑΣ\vimaafisaEPEND.jpg" id="10" name="Google Shape;10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30163" y="30163"/>
            <a:ext cx="10753726" cy="150606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Calibri"/>
              <a:buNone/>
              <a:defRPr b="0" i="0" sz="7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  <a:noFill/>
          <a:ln>
            <a:noFill/>
          </a:ln>
        </p:spPr>
        <p:txBody>
          <a:bodyPr anchorCtr="0" anchor="t" bIns="73700" lIns="147425" spcFirstLastPara="1" rIns="147425" wrap="square" tIns="73700">
            <a:normAutofit/>
          </a:bodyPr>
          <a:lstStyle>
            <a:lvl1pPr indent="-558800" lvl="0" marL="4572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14350" lvl="1" marL="9144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–"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76250" lvl="2" marL="1371600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318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318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31800" lvl="5" marL="2743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31800" lvl="6" marL="3200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31800" lvl="7" marL="3657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31800" lvl="8" marL="4114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34671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3653580" y="14016344"/>
            <a:ext cx="3386244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7663604" y="14016344"/>
            <a:ext cx="2495127" cy="805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73700" lIns="147425" spcFirstLastPara="1" rIns="147425" wrap="square" tIns="73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Η επιχείρηση ΣΤΑΜΑΤΑΚΗΣ ΚΥΡΙΑΚΟΣ &amp; ΣΙΑ Ο.Ε. που εδρεύει στην περιφέρεια Δυτικής Ελλάδας εντάχθηκε στη δράση «Ψηφιακό Βήμα» προϋπολογισμού </a:t>
            </a:r>
            <a:r>
              <a:rPr b="1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84 εκατ. Ευρώ.  </a:t>
            </a: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Η Δράση στοχεύει στην ψηφιακή αναβάθμιση των πολύ μικρών, μικρών και μεσαίων επιχειρήσεων.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Ο συνολικός προϋπολογισμός της επένδυσης είναι 9.250,00€ εκ των οποίων η δημόσια δαπάνη ανέρχεται σε 4.625,00€ και συγχρηματοδοτείται από την Ελλάδα και το Ευρωπαϊκό Ταμείο Περιφερειακής Ανάπτυξης της Ευρωπαϊκής Ένωσης. </a:t>
            </a:r>
            <a:endParaRPr b="1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820292" y="5689054"/>
            <a:ext cx="9216900" cy="47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b="1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Προμήθεια, μεταφορά, εγκατάσταση και λειτουργία νέων μηχανημάτων και λοιπού εξοπλισμού ΤΠΕ 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19050" lvl="0" marL="57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Προμήθεια εξειδικευμένου λογισμικού, εφαρμογών γραφείου, ανάπτυξη ιστοσελίδας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19050" lvl="0" marL="57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Μέσω της συμμετοχής στη Δράση, η επιχείρηση πέτυχε: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βελτίωση της ανταγωνιστικότητας της 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αύξηση της κερδοφορίας της 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ενίσχυση της εξωστρέφειας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ενίσχυση της επιχειρηματικότητας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διατήρηση ποιοτικών θέσεων εργασίας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200" u="none" cap="none" strike="noStrik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οικονομία. 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cb4272b19_0_0"/>
          <p:cNvSpPr txBox="1"/>
          <p:nvPr/>
        </p:nvSpPr>
        <p:spPr>
          <a:xfrm>
            <a:off x="820292" y="4248894"/>
            <a:ext cx="9144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The company STAMATAKIS KYRIAKOS &amp; SIA OE based in the region of Western Greece joined the action "Psifiako Vima" with a budget of 84 million Euros. The Action aims at the digital upgrade of very small, small and medium enterprises.</a:t>
            </a:r>
            <a:endParaRPr sz="12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The total budget of the investment is 9,250.00 € of which the public expenditure amounts to 4,625.00 € and is co-financed by Greece and the European Regional Development Fund of the European Union.</a:t>
            </a:r>
            <a:endParaRPr sz="12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g10cb4272b19_0_0"/>
          <p:cNvSpPr txBox="1"/>
          <p:nvPr/>
        </p:nvSpPr>
        <p:spPr>
          <a:xfrm>
            <a:off x="820292" y="5689054"/>
            <a:ext cx="9216900" cy="43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The business plan approved for financing and implemented includes investments in the following categories:</a:t>
            </a:r>
            <a:endParaRPr b="1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Supply, transport, installation and operation of new machines and other ICT equipment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19050" lvl="0" marL="57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Procurement of specialized software, office applications, website development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19050" lvl="0" marL="57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7150" lvl="0" marL="571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Other Digital Services (digital advertising, digital security policy certification, data entry and transfer, etc.)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Through participation in the Action, the company achieved: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improving its competitiveness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increase its profitability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Increase in the extroversion of the company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strengthening entrepreneurship</a:t>
            </a:r>
            <a:endParaRPr/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Noto Sans Symbols"/>
              <a:buChar char="✔"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maintaining quality jobs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With the contribution of ΕΠΑνΕΚ, the company was strengthened, bringing benefits to the country's competitiveness as well as to the local economy.</a:t>
            </a:r>
            <a:endParaRPr b="0" i="0" sz="1200" u="none" cap="none" strike="noStrik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Θέμα του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2018-02-13T12:16:57Z</dcterms:created>
  <dc:creator>Sotiris Katselos</dc:creator>
</cp:coreProperties>
</file>